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2" r:id="rId1"/>
  </p:sldMasterIdLst>
  <p:notesMasterIdLst>
    <p:notesMasterId r:id="rId12"/>
  </p:notesMasterIdLst>
  <p:sldIdLst>
    <p:sldId id="256" r:id="rId2"/>
    <p:sldId id="397" r:id="rId3"/>
    <p:sldId id="398" r:id="rId4"/>
    <p:sldId id="257" r:id="rId5"/>
    <p:sldId id="263" r:id="rId6"/>
    <p:sldId id="258" r:id="rId7"/>
    <p:sldId id="259" r:id="rId8"/>
    <p:sldId id="399" r:id="rId9"/>
    <p:sldId id="400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43"/>
    <p:restoredTop sz="94650"/>
  </p:normalViewPr>
  <p:slideViewPr>
    <p:cSldViewPr snapToGrid="0" snapToObjects="1">
      <p:cViewPr varScale="1">
        <p:scale>
          <a:sx n="85" d="100"/>
          <a:sy n="85" d="100"/>
        </p:scale>
        <p:origin x="79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8CD71-4833-D241-9C24-E07BA428460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7FFE4-573E-044B-86F2-A86FD38E6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78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113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4270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3545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4852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8527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1434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2" y="3936453"/>
            <a:ext cx="7989752" cy="1033133"/>
          </a:xfrm>
          <a:ln>
            <a:noFill/>
          </a:ln>
          <a:effectLst/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5175772"/>
            <a:ext cx="7989752" cy="590321"/>
          </a:xfrm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Last Edit</a:t>
            </a:r>
            <a:r>
              <a:rPr lang="en-US"/>
              <a:t>: </a:t>
            </a:r>
            <a:fld id="{B0599773-11A5-944D-8FFA-F86809759A4D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2023, FLLTutorials.com. Last Update 5/29/2023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B45051-E032-1249-AC8B-C5EB1B15FB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98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BECF15BF-D8D0-7547-BB28-51661AFF6544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Update 5/29/2023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58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EAF1571-E5EE-0044-B688-7B99D4F5EAC9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Update 5/29/2023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03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 anchor="t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E510904-FE82-B349-843E-834D82D5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84519" y="6507480"/>
            <a:ext cx="2008407" cy="143207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Last Edit</a:t>
            </a:r>
            <a:r>
              <a:rPr lang="en-US"/>
              <a:t>: </a:t>
            </a:r>
            <a:fld id="{47FED357-F72D-6E4C-BE3D-29F42CF1AAC0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48965D5-4E22-4D4C-B0D3-4AEC7008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870585" cy="365125"/>
          </a:xfrm>
        </p:spPr>
        <p:txBody>
          <a:bodyPr/>
          <a:lstStyle>
            <a:lvl1pPr>
              <a:defRPr sz="120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2023, FLLTutorials.com. Last Update 5/29/2023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AB5AFF-5E76-4041-B3D5-669547C0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798" y="6507480"/>
            <a:ext cx="457202" cy="350519"/>
          </a:xfrm>
        </p:spPr>
        <p:txBody>
          <a:bodyPr/>
          <a:lstStyle>
            <a:lvl1pPr>
              <a:defRPr sz="120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6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2362C45-CC3C-1C41-89EF-9E39AB823873}"/>
              </a:ext>
            </a:extLst>
          </p:cNvPr>
          <p:cNvSpPr txBox="1">
            <a:spLocks/>
          </p:cNvSpPr>
          <p:nvPr userDrawn="1"/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Last Edit: </a:t>
            </a:r>
            <a:fld id="{B61BEF0D-F0BB-DE4B-95CE-6DB70DBA9567}" type="datetimeFigureOut">
              <a:rPr lang="en-US" smtClean="0"/>
              <a:pPr/>
              <a:t>8/21/2023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E8FBED-B055-2A4A-8E32-9CB6B48C25B3}"/>
              </a:ext>
            </a:extLst>
          </p:cNvPr>
          <p:cNvSpPr txBox="1">
            <a:spLocks/>
          </p:cNvSpPr>
          <p:nvPr userDrawn="1"/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2018, FLL TUTORIALS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A884034-3EBB-704E-AFCD-9611BBBEBA37}"/>
              </a:ext>
            </a:extLst>
          </p:cNvPr>
          <p:cNvSpPr txBox="1">
            <a:spLocks/>
          </p:cNvSpPr>
          <p:nvPr userDrawn="1"/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8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2A58A400-2A48-2C41-9893-6F2940CBC17D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Update 5/29/2023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1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2A58FEA2-5998-FB4A-B4B9-5BE8E7226281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Update 5/29/2023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8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59327" y="6382021"/>
            <a:ext cx="2133600" cy="365125"/>
          </a:xfrm>
          <a:prstGeom prst="rect">
            <a:avLst/>
          </a:prstGeom>
        </p:spPr>
        <p:txBody>
          <a:bodyPr/>
          <a:lstStyle/>
          <a:p>
            <a:fld id="{BCBDF66C-1B4D-A540-BF9A-9F0A78123139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21" y="6477903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Copyright 2023, FLLTutorials.com. Last Update 5/29/2023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9069" y="6482229"/>
            <a:ext cx="4165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39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278540D9-4CD3-C64D-8BFE-A43F289C7C50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Update 5/29/2023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72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1816BA6-22FC-7643-9B94-074ACF885DDE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2023, FLLTutorials.com. Last Update 5/29/2023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7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446FCB52-0199-1646-B4EA-AB538ADB02C3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Update 5/29/2023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64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AE8D72-8133-BD4C-9ABB-B6CCBBAC2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Last Edit</a:t>
            </a:r>
            <a:r>
              <a:rPr lang="en-US"/>
              <a:t>: </a:t>
            </a:r>
            <a:fld id="{FAA321E8-DDA5-504D-8DAC-E0DBE3176D51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B9BFBD-8489-AA40-9E3F-B3F63A8BD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2023, FLLTutorials.com. Last Update 5/29/2023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4709EF-0344-434E-8D31-15D41ADEE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5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youbuilders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hyperlink" Target="http://www.flltutorials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4C8D1-16D7-AC48-8FF7-4AF4CC152D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Jurizarea valorilor fundamentale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61BC93-F90C-8A4F-A719-10187FF93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2" y="5161024"/>
            <a:ext cx="7989752" cy="590321"/>
          </a:xfrm>
          <a:ln>
            <a:noFill/>
          </a:ln>
        </p:spPr>
        <p:txBody>
          <a:bodyPr/>
          <a:lstStyle/>
          <a:p>
            <a:r>
              <a:rPr lang="en-US" dirty="0"/>
              <a:t>Bayou Builders  AND SESHAN BROTHERS</a:t>
            </a:r>
          </a:p>
        </p:txBody>
      </p:sp>
    </p:spTree>
    <p:extLst>
      <p:ext uri="{BB962C8B-B14F-4D97-AF65-F5344CB8AC3E}">
        <p14:creationId xmlns:p14="http://schemas.microsoft.com/office/powerpoint/2010/main" val="892384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bin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CREDITS</a:t>
            </a:r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ts val="2576"/>
            </a:pPr>
            <a:r>
              <a:rPr lang="ro-RO" sz="2400" b="0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Această lecție a fost realizată de </a:t>
            </a:r>
            <a:r>
              <a:rPr lang="en-US" sz="2400" dirty="0"/>
              <a:t>Bayou Builders (</a:t>
            </a:r>
            <a:r>
              <a:rPr lang="en-US" sz="2400" dirty="0">
                <a:hlinkClick r:id="rId3"/>
              </a:rPr>
              <a:t>https://www.bayoubuilders.org/</a:t>
            </a:r>
            <a:r>
              <a:rPr lang="en-US" sz="2400" dirty="0"/>
              <a:t>) </a:t>
            </a:r>
            <a:r>
              <a:rPr lang="ro-RO" sz="2400" dirty="0"/>
              <a:t>și </a:t>
            </a:r>
            <a:r>
              <a:rPr lang="en-US" sz="2400" dirty="0" err="1"/>
              <a:t>Seshan</a:t>
            </a:r>
            <a:r>
              <a:rPr lang="en-US" sz="2400" dirty="0"/>
              <a:t> Brothers</a:t>
            </a:r>
          </a:p>
          <a:p>
            <a:r>
              <a:rPr lang="en-US" sz="2400" dirty="0"/>
              <a:t>M</a:t>
            </a:r>
            <a:r>
              <a:rPr lang="ro-RO" sz="2400" dirty="0"/>
              <a:t>ai multe lecții despre </a:t>
            </a:r>
            <a:r>
              <a:rPr lang="en-US" sz="2400" dirty="0"/>
              <a:t>FIRST LEGO League </a:t>
            </a:r>
            <a:r>
              <a:rPr lang="ro-RO" sz="2400" dirty="0"/>
              <a:t>sunt disponibile pe </a:t>
            </a:r>
            <a:r>
              <a:rPr lang="en-US" sz="2400" dirty="0">
                <a:solidFill>
                  <a:srgbClr val="0070C0"/>
                </a:solidFill>
                <a:hlinkClick r:id="rId4"/>
              </a:rPr>
              <a:t>www.flltutorials.com</a:t>
            </a:r>
            <a:endParaRPr lang="ro-RO" sz="2400" dirty="0">
              <a:solidFill>
                <a:srgbClr val="0070C0"/>
              </a:solidFill>
            </a:endParaRPr>
          </a:p>
          <a:p>
            <a:pPr>
              <a:spcBef>
                <a:spcPts val="1160"/>
              </a:spcBef>
              <a:spcAft>
                <a:spcPts val="0"/>
              </a:spcAft>
              <a:buSzPts val="2576"/>
            </a:pPr>
            <a:r>
              <a:rPr lang="ro-RO" sz="2400" dirty="0">
                <a:solidFill>
                  <a:srgbClr val="0070C0"/>
                </a:solidFill>
              </a:rPr>
              <a:t>Această lecție a fost tradusă în limba romană de echipa FTC Rosophia #21455</a:t>
            </a:r>
            <a:endParaRPr lang="en-US" sz="2400" dirty="0">
              <a:solidFill>
                <a:srgbClr val="0070C0"/>
              </a:solidFill>
            </a:endParaRPr>
          </a:p>
          <a:p>
            <a:pPr>
              <a:spcBef>
                <a:spcPts val="1160"/>
              </a:spcBef>
              <a:spcAft>
                <a:spcPts val="0"/>
              </a:spcAft>
              <a:buSzPts val="2576"/>
            </a:pPr>
            <a:endParaRPr sz="2800" b="0" i="0" u="none" strike="noStrike" cap="none" dirty="0">
              <a:solidFill>
                <a:srgbClr val="0070C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06000" marR="0" lvl="0" indent="-142424" algn="l" rtl="0">
              <a:spcBef>
                <a:spcPts val="1160"/>
              </a:spcBef>
              <a:spcAft>
                <a:spcPts val="0"/>
              </a:spcAft>
              <a:buClr>
                <a:schemeClr val="accent2"/>
              </a:buClr>
              <a:buSzPts val="2576"/>
              <a:buFont typeface="Noto Sans Symbols"/>
              <a:buNone/>
            </a:pPr>
            <a:endParaRPr sz="2800" b="0" i="0" u="none" strike="noStrike" cap="none" dirty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06000" marR="0" lvl="0" indent="-95688" algn="l" rtl="0">
              <a:spcBef>
                <a:spcPts val="1320"/>
              </a:spcBef>
              <a:spcAft>
                <a:spcPts val="0"/>
              </a:spcAft>
              <a:buClr>
                <a:schemeClr val="accent2"/>
              </a:buClr>
              <a:buSzPts val="3312"/>
              <a:buFont typeface="Noto Sans Symbols"/>
              <a:buNone/>
            </a:pPr>
            <a:endParaRPr sz="3600" b="0" i="0" u="none" strike="noStrike" cap="none" dirty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11" name="Shape 211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rPr>
              <a:t>Copyright 2023, FLLTutorials.com. Last Update 5/29/2023</a:t>
            </a:r>
            <a:endParaRPr sz="1800" b="0" i="0" u="none" strike="noStrike" cap="none" dirty="0">
              <a:solidFill>
                <a:srgbClr val="2D58AC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12" name="Shape 2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rPr>
              <a:t>10</a:t>
            </a:fld>
            <a:endParaRPr sz="1800" b="0" i="0" u="none" strike="noStrike" cap="none">
              <a:solidFill>
                <a:srgbClr val="2D58AC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572568" y="5047077"/>
            <a:ext cx="798975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sng" strike="noStrike" cap="none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5"/>
              </a:rPr>
              <a:t>Creative Commons Attribution-NonCommercial-ShareAlike 4.0 International License</a:t>
            </a:r>
            <a:endParaRPr sz="24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14" name="Shape 2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86559" y="4035813"/>
            <a:ext cx="2552700" cy="88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0231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A311E-1C03-744B-B5D0-AB7D5362D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Să facem cunoștință cu autorii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FAAAB1-593B-7842-A5C1-8F1ABFF77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Update 5/29/2023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B3F1D6-1FFA-F745-A2B8-20E2873E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7BB56F2-6E87-654C-B1E5-F5B814863B91}"/>
              </a:ext>
            </a:extLst>
          </p:cNvPr>
          <p:cNvSpPr txBox="1">
            <a:spLocks/>
          </p:cNvSpPr>
          <p:nvPr/>
        </p:nvSpPr>
        <p:spPr>
          <a:xfrm>
            <a:off x="348023" y="1585717"/>
            <a:ext cx="8398086" cy="4324247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Bayou Builders </a:t>
            </a:r>
            <a:r>
              <a:rPr lang="ro-RO" dirty="0"/>
              <a:t>sunt o echipă de 10 persoană înființată de comunitate din </a:t>
            </a:r>
            <a:r>
              <a:rPr lang="en-US" dirty="0"/>
              <a:t>Hammond, Louisiana.</a:t>
            </a:r>
          </a:p>
          <a:p>
            <a:r>
              <a:rPr lang="ro-RO" dirty="0"/>
              <a:t>Ei au câștigat titlul de </a:t>
            </a:r>
            <a:r>
              <a:rPr lang="en-US" dirty="0"/>
              <a:t>Champions’ </a:t>
            </a:r>
            <a:r>
              <a:rPr lang="ro-RO" dirty="0"/>
              <a:t>și</a:t>
            </a:r>
            <a:r>
              <a:rPr lang="en-US" dirty="0"/>
              <a:t> Champion’s Runner-up award </a:t>
            </a:r>
            <a:r>
              <a:rPr lang="ro-RO" dirty="0"/>
              <a:t>în fiecare an în statul lor și au participat la </a:t>
            </a:r>
            <a:r>
              <a:rPr lang="en-US" dirty="0"/>
              <a:t>North American Open, Razorback Open </a:t>
            </a:r>
            <a:r>
              <a:rPr lang="ro-RO" dirty="0"/>
              <a:t>și </a:t>
            </a:r>
            <a:r>
              <a:rPr lang="en-US" dirty="0"/>
              <a:t>World Festival. </a:t>
            </a:r>
          </a:p>
          <a:p>
            <a:r>
              <a:rPr lang="ro-RO" dirty="0"/>
              <a:t>Î</a:t>
            </a:r>
            <a:r>
              <a:rPr lang="en-US" dirty="0"/>
              <a:t>n 2017, </a:t>
            </a:r>
            <a:r>
              <a:rPr lang="ro-RO" dirty="0"/>
              <a:t>au fost nominalizați pentru</a:t>
            </a:r>
            <a:r>
              <a:rPr lang="en-US" dirty="0"/>
              <a:t> Global Innovation Award </a:t>
            </a:r>
            <a:r>
              <a:rPr lang="ro-RO" dirty="0"/>
              <a:t>pentru statul</a:t>
            </a:r>
            <a:r>
              <a:rPr lang="en-US" dirty="0"/>
              <a:t> Louisiana.</a:t>
            </a:r>
          </a:p>
          <a:p>
            <a:r>
              <a:rPr lang="en-US" dirty="0"/>
              <a:t>Bayou Builders </a:t>
            </a:r>
            <a:r>
              <a:rPr lang="ro-RO" dirty="0"/>
              <a:t>sunt foarte implicați în comunitate, având zeci de ore de activități de outreach în fiecare an.</a:t>
            </a:r>
            <a:endParaRPr lang="en-US" dirty="0"/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59A5E2-BA8C-8348-AB6C-C78826FE64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5960" y="4280932"/>
            <a:ext cx="4609250" cy="203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44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ts val="2800"/>
            </a:pPr>
            <a:r>
              <a:rPr lang="ro-RO" dirty="0">
                <a:sym typeface="Cabin"/>
              </a:rPr>
              <a:t>Cum sunt sesiunile tipice de jurizare</a:t>
            </a:r>
            <a:r>
              <a:rPr lang="en-US" dirty="0">
                <a:sym typeface="Cabin"/>
              </a:rPr>
              <a:t>?</a:t>
            </a:r>
            <a:endParaRPr dirty="0"/>
          </a:p>
        </p:txBody>
      </p:sp>
      <p:sp>
        <p:nvSpPr>
          <p:cNvPr id="108" name="Shape 108"/>
          <p:cNvSpPr txBox="1">
            <a:spLocks noGrp="1"/>
          </p:cNvSpPr>
          <p:nvPr>
            <p:ph idx="1"/>
          </p:nvPr>
        </p:nvSpPr>
        <p:spPr>
          <a:xfrm>
            <a:off x="448092" y="1505583"/>
            <a:ext cx="4588420" cy="4769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1" indent="-342900">
              <a:spcBef>
                <a:spcPts val="0"/>
              </a:spcBef>
              <a:spcAft>
                <a:spcPts val="0"/>
              </a:spcAft>
              <a:buSzPts val="2208"/>
            </a:pPr>
            <a:r>
              <a:rPr lang="ro-RO" sz="1900" dirty="0"/>
              <a:t>Sesiunea de consolidare de jurizare de 30 de minute are o secțiune specifică de reflecție, dedicată Valorilor fundamentale de 3 minute.</a:t>
            </a:r>
            <a:endParaRPr lang="en-US" sz="1900" dirty="0"/>
          </a:p>
          <a:p>
            <a:pPr marL="342900" lvl="1" indent="-342900">
              <a:spcBef>
                <a:spcPts val="0"/>
              </a:spcBef>
              <a:spcAft>
                <a:spcPts val="0"/>
              </a:spcAft>
              <a:buSzPts val="2208"/>
            </a:pPr>
            <a:r>
              <a:rPr lang="ro-RO" sz="1900" dirty="0"/>
              <a:t>În acest timp, jurații vor pune întrebări pentru a umple acele părți reprezentate de Valorile Fundamentale.</a:t>
            </a:r>
            <a:r>
              <a:rPr lang="en-US" sz="1900" dirty="0"/>
              <a:t> </a:t>
            </a:r>
          </a:p>
          <a:p>
            <a:pPr marL="342900" lvl="1" indent="-342900">
              <a:spcBef>
                <a:spcPts val="0"/>
              </a:spcBef>
              <a:spcAft>
                <a:spcPts val="0"/>
              </a:spcAft>
              <a:buSzPts val="2208"/>
            </a:pPr>
            <a:r>
              <a:rPr lang="en-US" sz="1900" dirty="0"/>
              <a:t>M</a:t>
            </a:r>
            <a:r>
              <a:rPr lang="ro-RO" sz="1900" dirty="0"/>
              <a:t>ulte din regiuni nu vă vor permite să faceți o prezentare formală în acest timp</a:t>
            </a:r>
            <a:r>
              <a:rPr lang="en-US" sz="1900" dirty="0"/>
              <a:t>.</a:t>
            </a:r>
          </a:p>
          <a:p>
            <a:pPr marL="342900" lvl="1" indent="-342900">
              <a:spcBef>
                <a:spcPts val="0"/>
              </a:spcBef>
              <a:spcAft>
                <a:spcPts val="0"/>
              </a:spcAft>
              <a:buSzPts val="2208"/>
            </a:pPr>
            <a:r>
              <a:rPr lang="ro-RO" sz="1900" dirty="0">
                <a:solidFill>
                  <a:srgbClr val="FF0000"/>
                </a:solidFill>
              </a:rPr>
              <a:t>Jurații Valorilor Fundamentale vor asculta întreaga sesiune pentru a se asigura că vorbiți despre Valorile Fundamentale în timpul  primirii echipei, a prezentării proiectului de inovare și prezentarea design-ului robotului</a:t>
            </a:r>
            <a:r>
              <a:rPr lang="en-US" sz="1900" dirty="0">
                <a:solidFill>
                  <a:srgbClr val="FF0000"/>
                </a:solidFill>
              </a:rPr>
              <a:t>.</a:t>
            </a:r>
            <a:endParaRPr sz="1900" dirty="0">
              <a:solidFill>
                <a:srgbClr val="FF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 </a:t>
            </a:r>
            <a:endParaRPr sz="2000" b="0" i="0" u="none" strike="noStrike" cap="none" dirty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rPr>
              <a:t>Copyright 2023, FLLTutorials.com. Last Update 5/29/2023</a:t>
            </a:r>
            <a:endParaRPr sz="1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13A53B-9EBC-F145-BBA8-68B565F41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 descr="A diagram of a team&#10;&#10;Description automatically generated">
            <a:extLst>
              <a:ext uri="{FF2B5EF4-FFF2-40B4-BE49-F238E27FC236}">
                <a16:creationId xmlns:a16="http://schemas.microsoft.com/office/drawing/2014/main" id="{C3E9A195-9658-E05A-1595-BDCF2CF7B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388" y="1505583"/>
            <a:ext cx="372252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75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48091" y="67142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</a:pPr>
            <a:r>
              <a:rPr lang="ro-RO" sz="2400" dirty="0">
                <a:sym typeface="Cabin"/>
              </a:rPr>
              <a:t>Obiectivele jurizării valorilor fundamentale</a:t>
            </a:r>
            <a:endParaRPr sz="2400" dirty="0"/>
          </a:p>
        </p:txBody>
      </p:sp>
      <p:sp>
        <p:nvSpPr>
          <p:cNvPr id="108" name="Shape 10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1" indent="-342900">
              <a:spcBef>
                <a:spcPts val="0"/>
              </a:spcBef>
              <a:spcAft>
                <a:spcPts val="0"/>
              </a:spcAft>
              <a:buSzPts val="2208"/>
            </a:pPr>
            <a:r>
              <a:rPr lang="ro-RO" sz="2400" dirty="0"/>
              <a:t>Împărtășește țelurile tale și de ce a fi o parte din F</a:t>
            </a:r>
            <a:r>
              <a:rPr lang="en-US" sz="2400" dirty="0"/>
              <a:t>IRST </a:t>
            </a:r>
            <a:r>
              <a:rPr lang="ro-RO" sz="2400" dirty="0"/>
              <a:t>este important pentru tine</a:t>
            </a:r>
            <a:r>
              <a:rPr lang="en-US" sz="2400" dirty="0"/>
              <a:t>. </a:t>
            </a:r>
          </a:p>
          <a:p>
            <a:pPr marL="342900" lvl="1" indent="-342900">
              <a:spcBef>
                <a:spcPts val="0"/>
              </a:spcBef>
              <a:spcAft>
                <a:spcPts val="0"/>
              </a:spcAft>
              <a:buSzPts val="2208"/>
            </a:pPr>
            <a:r>
              <a:rPr lang="ro-RO" sz="2400" b="0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Împărtășește identitatea echipei tale</a:t>
            </a:r>
            <a:r>
              <a:rPr lang="en-US" sz="2400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</a:p>
          <a:p>
            <a:pPr marL="342900" lvl="1" indent="-342900">
              <a:spcBef>
                <a:spcPts val="0"/>
              </a:spcBef>
              <a:spcAft>
                <a:spcPts val="0"/>
              </a:spcAft>
              <a:buSzPts val="2208"/>
            </a:pPr>
            <a:r>
              <a:rPr lang="ro-RO" sz="2400" b="0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Împărtășește cu exemple multiple și specifice arătând cum echipa a folosit Valorile Fundamentale de-alungul întregului sezon</a:t>
            </a:r>
            <a:r>
              <a:rPr lang="en-US" sz="2400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  <a:endParaRPr sz="2400" b="0" i="0" u="none" strike="noStrike" cap="none" dirty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rPr>
              <a:t>Copyright 2023, FLLTutorials.com. Last Update 5/29/2023</a:t>
            </a:r>
            <a:endParaRPr sz="1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13A53B-9EBC-F145-BBA8-68B565F41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12" name="Shape 112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00" y="3765525"/>
            <a:ext cx="3211176" cy="240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4450" y="3765525"/>
            <a:ext cx="3211150" cy="2408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0113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48091" y="871506"/>
            <a:ext cx="7989752" cy="5967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Pregătirea pentru jurizarea valorilor fundamentale</a:t>
            </a:r>
            <a:endParaRPr dirty="0"/>
          </a:p>
        </p:txBody>
      </p:sp>
      <p:sp>
        <p:nvSpPr>
          <p:cNvPr id="171" name="Shape 171"/>
          <p:cNvSpPr txBox="1">
            <a:spLocks noGrp="1"/>
          </p:cNvSpPr>
          <p:nvPr>
            <p:ph idx="1"/>
          </p:nvPr>
        </p:nvSpPr>
        <p:spPr>
          <a:xfrm>
            <a:off x="322729" y="1505583"/>
            <a:ext cx="4547855" cy="468902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720"/>
              </a:spcBef>
              <a:spcAft>
                <a:spcPts val="0"/>
              </a:spcAft>
            </a:pPr>
            <a:r>
              <a:rPr lang="ro-RO" sz="2200" dirty="0"/>
              <a:t>Asigură-te că atingi rubrica de jurizare a Valorilor Fundamentale</a:t>
            </a:r>
            <a:r>
              <a:rPr lang="en-US" sz="2200" dirty="0"/>
              <a:t> </a:t>
            </a:r>
          </a:p>
          <a:p>
            <a:pPr>
              <a:spcBef>
                <a:spcPts val="720"/>
              </a:spcBef>
              <a:spcAft>
                <a:spcPts val="0"/>
              </a:spcAft>
            </a:pPr>
            <a:r>
              <a:rPr lang="ro-RO" sz="2200" dirty="0"/>
              <a:t>Asigură-te că dai exemple specifice despre cum echipa ta utilizează și aplică fiecare Valoare Fundamentală de-alungul întregului sezon.</a:t>
            </a:r>
            <a:endParaRPr lang="en-US" sz="2200" dirty="0"/>
          </a:p>
          <a:p>
            <a:pPr>
              <a:spcBef>
                <a:spcPts val="720"/>
              </a:spcBef>
              <a:spcAft>
                <a:spcPts val="0"/>
              </a:spcAft>
            </a:pPr>
            <a:r>
              <a:rPr lang="ro-RO" sz="2200" dirty="0"/>
              <a:t>Asigură-te ca mai </a:t>
            </a:r>
            <a:r>
              <a:rPr lang="ro-RO" sz="2200" u="sng" dirty="0"/>
              <a:t>mulți elevi</a:t>
            </a:r>
            <a:r>
              <a:rPr lang="ro-RO" sz="2200" dirty="0"/>
              <a:t> pot da exemple. </a:t>
            </a:r>
            <a:endParaRPr lang="en-US" sz="2200" dirty="0"/>
          </a:p>
          <a:p>
            <a:pPr>
              <a:spcBef>
                <a:spcPts val="720"/>
              </a:spcBef>
              <a:spcAft>
                <a:spcPts val="0"/>
              </a:spcAft>
            </a:pPr>
            <a:r>
              <a:rPr lang="ro-RO" sz="2200" dirty="0"/>
              <a:t>Asigură-te că exemplele tale merg dincolo de împărtășirea proiectului </a:t>
            </a:r>
            <a:r>
              <a:rPr lang="en-US" sz="2200" dirty="0"/>
              <a:t>(Impact) </a:t>
            </a:r>
            <a:r>
              <a:rPr lang="ro-RO" sz="2200" dirty="0"/>
              <a:t>sau învățărea limbajului de programare</a:t>
            </a:r>
            <a:r>
              <a:rPr lang="en-US" sz="2200" dirty="0"/>
              <a:t> (Discovery)</a:t>
            </a:r>
            <a:r>
              <a:rPr lang="ro-RO" sz="2200" dirty="0"/>
              <a:t>.</a:t>
            </a:r>
            <a:endParaRPr lang="en-US" sz="22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2051B1-3845-1C40-978D-CA7A4B3D4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2023, </a:t>
            </a:r>
            <a:r>
              <a:rPr lang="en-US" dirty="0" err="1"/>
              <a:t>FLLTutorials.com</a:t>
            </a:r>
            <a:r>
              <a:rPr lang="en-US" dirty="0"/>
              <a:t>. Last Update 5/29/2023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5" name="Picture 4" descr="A pink and white survey&#10;&#10;Description automatically generated">
            <a:extLst>
              <a:ext uri="{FF2B5EF4-FFF2-40B4-BE49-F238E27FC236}">
                <a16:creationId xmlns:a16="http://schemas.microsoft.com/office/drawing/2014/main" id="{186D73BF-F132-4298-F5E9-74763B015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684" y="2426690"/>
            <a:ext cx="3787225" cy="260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Documentarea valorilor fundamentale</a:t>
            </a:r>
            <a:endParaRPr dirty="0"/>
          </a:p>
        </p:txBody>
      </p:sp>
      <p:sp>
        <p:nvSpPr>
          <p:cNvPr id="120" name="Shape 120"/>
          <p:cNvSpPr txBox="1">
            <a:spLocks noGrp="1"/>
          </p:cNvSpPr>
          <p:nvPr>
            <p:ph idx="1"/>
          </p:nvPr>
        </p:nvSpPr>
        <p:spPr>
          <a:xfrm>
            <a:off x="448092" y="1505583"/>
            <a:ext cx="4422494" cy="43532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1" indent="-342900">
              <a:spcBef>
                <a:spcPts val="0"/>
              </a:spcBef>
              <a:spcAft>
                <a:spcPts val="0"/>
              </a:spcAft>
              <a:buSzPts val="2208"/>
            </a:pPr>
            <a:r>
              <a:rPr lang="ro-RO" sz="2400" dirty="0"/>
              <a:t>Unele echipe crează un poster pentru Valorile Fundamentale pentru a ajuta echipa să-și aducă aminte sezonul sau să aibă o reprezentare vizuală pentru jurați</a:t>
            </a:r>
            <a:r>
              <a:rPr lang="en-US" sz="2400" dirty="0"/>
              <a:t>.</a:t>
            </a:r>
            <a:endParaRPr lang="ro-RO" sz="2400" dirty="0"/>
          </a:p>
          <a:p>
            <a:pPr marL="0" lvl="1" indent="0">
              <a:spcBef>
                <a:spcPts val="0"/>
              </a:spcBef>
              <a:spcAft>
                <a:spcPts val="0"/>
              </a:spcAft>
              <a:buSzPts val="2208"/>
              <a:buNone/>
            </a:pPr>
            <a:endParaRPr lang="en-US" sz="2400" dirty="0"/>
          </a:p>
          <a:p>
            <a:pPr marL="342900" lvl="1" indent="-342900">
              <a:spcBef>
                <a:spcPts val="0"/>
              </a:spcBef>
              <a:spcAft>
                <a:spcPts val="0"/>
              </a:spcAft>
              <a:buSzPts val="2208"/>
            </a:pPr>
            <a:r>
              <a:rPr lang="ro-RO" sz="2400" dirty="0"/>
              <a:t>Alte echipe crează un jurnal pentru Valorile Fundamentale pentru a documenta activitățile echipei.</a:t>
            </a:r>
            <a:r>
              <a:rPr lang="en-US" sz="2400" dirty="0"/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AC38B41-60F8-3042-AA79-358F62F2C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Update 5/29/2023</a:t>
            </a:r>
            <a:endParaRPr lang="en-US" dirty="0"/>
          </a:p>
        </p:txBody>
      </p:sp>
      <p:sp>
        <p:nvSpPr>
          <p:cNvPr id="121" name="Shape 1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6917"/>
          <a:stretch/>
        </p:blipFill>
        <p:spPr>
          <a:xfrm>
            <a:off x="4870585" y="2027028"/>
            <a:ext cx="3589941" cy="3723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3575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bin"/>
              <a:buNone/>
            </a:pPr>
            <a:r>
              <a:rPr lang="ro-RO" dirty="0"/>
              <a:t>Activități de team building</a:t>
            </a:r>
            <a:endParaRPr dirty="0"/>
          </a:p>
        </p:txBody>
      </p:sp>
      <p:sp>
        <p:nvSpPr>
          <p:cNvPr id="128" name="Shape 128"/>
          <p:cNvSpPr txBox="1">
            <a:spLocks noGrp="1"/>
          </p:cNvSpPr>
          <p:nvPr>
            <p:ph idx="1"/>
          </p:nvPr>
        </p:nvSpPr>
        <p:spPr>
          <a:xfrm>
            <a:off x="448091" y="1505583"/>
            <a:ext cx="4590837" cy="4353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2400" dirty="0"/>
              <a:t>În trecut, echipele trebuiau să facă activități împreună live la jurizare</a:t>
            </a:r>
            <a:r>
              <a:rPr lang="en-US" sz="2400" dirty="0"/>
              <a:t>.</a:t>
            </a:r>
            <a:endParaRPr lang="ro-RO" sz="24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2400" dirty="0"/>
              <a:t>Asta nu se mai întâmplă astăzi</a:t>
            </a:r>
            <a:r>
              <a:rPr lang="en-US" sz="2400" dirty="0"/>
              <a:t>.</a:t>
            </a:r>
            <a:endParaRPr lang="ro-RO" sz="24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sz="2400" dirty="0"/>
              <a:t>Cu toate acestea, astfel de activități pot ajuta echipa să învețe să lucreze împreună mai bine și e un mod bun de a aplica Valorile Fundamentale în timpul sezonului</a:t>
            </a:r>
            <a:r>
              <a:rPr lang="en-US" sz="2400" dirty="0"/>
              <a:t>.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rPr>
              <a:t>Copyright 2023, FLLTutorials.com. Last Update 5/29/2023</a:t>
            </a:r>
            <a:endParaRPr b="0" i="0" u="none" strike="noStrike" cap="none" dirty="0">
              <a:solidFill>
                <a:srgbClr val="2D58AC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b="0" i="0" u="none" strike="noStrike" cap="none">
                <a:solidFill>
                  <a:srgbClr val="2D58AC"/>
                </a:solidFill>
                <a:latin typeface="Cabin"/>
                <a:ea typeface="Cabin"/>
                <a:cs typeface="Cabin"/>
                <a:sym typeface="Cabin"/>
              </a:rPr>
              <a:t>7</a:t>
            </a:fld>
            <a:endParaRPr b="0" i="0" u="none" strike="noStrike" cap="none">
              <a:solidFill>
                <a:srgbClr val="2D58AC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33" name="Shape 133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2108" y="2181600"/>
            <a:ext cx="3503801" cy="2627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6337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DD7-1EBE-9ADE-BC02-ED7C0957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FAQs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14860-2877-DAD5-77D0-6D070DEEE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05582"/>
            <a:ext cx="8238707" cy="4844417"/>
          </a:xfrm>
        </p:spPr>
        <p:txBody>
          <a:bodyPr>
            <a:normAutofit fontScale="55000" lnSpcReduction="20000"/>
          </a:bodyPr>
          <a:lstStyle/>
          <a:p>
            <a:r>
              <a:rPr lang="ro-RO" dirty="0"/>
              <a:t>Trebuie să facem o prezentare în timpul reflecției asupra Valorilor Fundamentale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N</a:t>
            </a:r>
            <a:r>
              <a:rPr lang="ro-RO" dirty="0"/>
              <a:t>u</a:t>
            </a:r>
            <a:r>
              <a:rPr lang="en-US" dirty="0"/>
              <a:t>. </a:t>
            </a:r>
            <a:r>
              <a:rPr lang="ro-RO" dirty="0"/>
              <a:t>Jurații se presupune că adresează echipei întrebări în timpul acestei perioade. Întreabă în prealabil dacă prezentările sunt permise.</a:t>
            </a:r>
            <a:endParaRPr lang="en-US" dirty="0"/>
          </a:p>
          <a:p>
            <a:r>
              <a:rPr lang="ro-RO" dirty="0"/>
              <a:t>Atunci cum pot vorbi juraților despre cum aplică echipa mea Valorile Fundamentale</a:t>
            </a:r>
            <a:r>
              <a:rPr lang="en-US" dirty="0"/>
              <a:t>?</a:t>
            </a:r>
          </a:p>
          <a:p>
            <a:pPr lvl="1"/>
            <a:r>
              <a:rPr lang="ro-RO" dirty="0"/>
              <a:t>Ar trebui să incluzi exemple în perioada celor 30 de minute de jurizare</a:t>
            </a:r>
            <a:r>
              <a:rPr lang="en-US" dirty="0"/>
              <a:t> – e.g. </a:t>
            </a:r>
            <a:r>
              <a:rPr lang="ro-RO" dirty="0"/>
              <a:t>Cum ați ales topicul proiectului împreună</a:t>
            </a:r>
            <a:r>
              <a:rPr lang="en-US" dirty="0"/>
              <a:t>, </a:t>
            </a:r>
            <a:r>
              <a:rPr lang="ro-RO" dirty="0"/>
              <a:t>cum ați rezolvat o problemă în timpul construcției robotului, cum ați ajutat o altă echipă, cum ați programat</a:t>
            </a:r>
            <a:r>
              <a:rPr lang="en-US" dirty="0"/>
              <a:t>, etc.</a:t>
            </a:r>
          </a:p>
          <a:p>
            <a:r>
              <a:rPr lang="ro-RO" dirty="0"/>
              <a:t>Trebuie să avem un poster tri-fold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N</a:t>
            </a:r>
            <a:r>
              <a:rPr lang="ro-RO" dirty="0"/>
              <a:t>u</a:t>
            </a:r>
            <a:r>
              <a:rPr lang="en-US" dirty="0"/>
              <a:t>. </a:t>
            </a:r>
            <a:r>
              <a:rPr lang="ro-RO" dirty="0"/>
              <a:t>Unele echipe aduc unul (dacă este permis). Ele nu sunt cerute sunt doar materiale ajutătoare pe care echipa alege să le facă.</a:t>
            </a:r>
            <a:endParaRPr lang="en-US" dirty="0"/>
          </a:p>
          <a:p>
            <a:r>
              <a:rPr lang="ro-RO" dirty="0"/>
              <a:t>Ce fel de documentație este utilă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Poster</a:t>
            </a:r>
            <a:r>
              <a:rPr lang="ro-RO" dirty="0"/>
              <a:t>e cu fotografii și jurnalul Valorilor Fundamentale care să documenteze toate activitățile voastre sunt cele mai comune printre echipe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024D6D-A137-6C9A-B33F-CE60C20F0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Update 5/29/2023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723787-8CE0-AE87-C11A-8497F6AAF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926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0C54E-DC39-7A1D-6F80-2C7D973AA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Exemple de întrebări ale juraților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2BFF5-ADE6-58DD-5B60-8179F2288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664942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Questions will focus on the rubric categories that the judge has not been able to complete during the rest of your judging session.</a:t>
            </a:r>
          </a:p>
          <a:p>
            <a:pPr lvl="1"/>
            <a:r>
              <a:rPr lang="en-US" sz="2000" dirty="0"/>
              <a:t>Remember to include everyone and give multiple examples.</a:t>
            </a:r>
          </a:p>
          <a:p>
            <a:pPr lvl="1"/>
            <a:r>
              <a:rPr lang="en-US" sz="2000" dirty="0"/>
              <a:t>Remember to go beyond just the robot game and innovation project where possible.</a:t>
            </a:r>
          </a:p>
          <a:p>
            <a:r>
              <a:rPr lang="en-US" sz="2400" dirty="0"/>
              <a:t>Describe a challenge your team faced this season and how you overcame it. </a:t>
            </a:r>
          </a:p>
          <a:p>
            <a:r>
              <a:rPr lang="en-US" sz="2400" dirty="0"/>
              <a:t>What was something your team did for fun?</a:t>
            </a:r>
          </a:p>
          <a:p>
            <a:r>
              <a:rPr lang="en-US" sz="2400" dirty="0"/>
              <a:t>Did you have any disagreements this season? How did you resolve it?</a:t>
            </a:r>
          </a:p>
          <a:p>
            <a:r>
              <a:rPr lang="en-US" sz="2400" dirty="0"/>
              <a:t>What is one thing you learned this season?</a:t>
            </a:r>
          </a:p>
          <a:p>
            <a:r>
              <a:rPr lang="en-US" sz="2400" dirty="0"/>
              <a:t>Did you have the opportunity to collaborate with or help another team?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8166A2-33C1-FF25-B1C1-CFF4707C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Update 5/29/2023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96F146-5DF5-7B89-6717-B98F3571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04600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ineeringJournal" id="{97721FB4-21DC-6D4C-AC10-5E4545120761}" vid="{EB585347-F0B4-B74F-BF80-5185492EFC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3234</TotalTime>
  <Words>825</Words>
  <Application>Microsoft Office PowerPoint</Application>
  <PresentationFormat>On-screen Show (4:3)</PresentationFormat>
  <Paragraphs>76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Cabin</vt:lpstr>
      <vt:lpstr>Calibri</vt:lpstr>
      <vt:lpstr>Gill Sans MT</vt:lpstr>
      <vt:lpstr>Noto Sans Symbols</vt:lpstr>
      <vt:lpstr>Wingdings 2</vt:lpstr>
      <vt:lpstr>Dividend</vt:lpstr>
      <vt:lpstr>Jurizarea valorilor fundamentale</vt:lpstr>
      <vt:lpstr>Să facem cunoștință cu autorii</vt:lpstr>
      <vt:lpstr>Cum sunt sesiunile tipice de jurizare?</vt:lpstr>
      <vt:lpstr>Obiectivele jurizării valorilor fundamentale</vt:lpstr>
      <vt:lpstr>Pregătirea pentru jurizarea valorilor fundamentale</vt:lpstr>
      <vt:lpstr>Documentarea valorilor fundamentale</vt:lpstr>
      <vt:lpstr>Activități de team building</vt:lpstr>
      <vt:lpstr>FAQs</vt:lpstr>
      <vt:lpstr>Exemple de întrebări ale juraților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Sanjay Seshan</dc:creator>
  <cp:lastModifiedBy>Adnim</cp:lastModifiedBy>
  <cp:revision>69</cp:revision>
  <dcterms:created xsi:type="dcterms:W3CDTF">2018-06-09T21:02:33Z</dcterms:created>
  <dcterms:modified xsi:type="dcterms:W3CDTF">2023-08-21T18:06:30Z</dcterms:modified>
</cp:coreProperties>
</file>